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1" r:id="rId3"/>
    <p:sldId id="263" r:id="rId4"/>
    <p:sldId id="261" r:id="rId5"/>
    <p:sldId id="262" r:id="rId6"/>
    <p:sldId id="264" r:id="rId7"/>
    <p:sldId id="265" r:id="rId8"/>
    <p:sldId id="266" r:id="rId9"/>
    <p:sldId id="282" r:id="rId10"/>
    <p:sldId id="267" r:id="rId11"/>
    <p:sldId id="268" r:id="rId12"/>
    <p:sldId id="272" r:id="rId13"/>
    <p:sldId id="270" r:id="rId14"/>
    <p:sldId id="273" r:id="rId15"/>
    <p:sldId id="271" r:id="rId16"/>
    <p:sldId id="274" r:id="rId17"/>
    <p:sldId id="275" r:id="rId18"/>
    <p:sldId id="276" r:id="rId19"/>
    <p:sldId id="258" r:id="rId20"/>
    <p:sldId id="284" r:id="rId21"/>
    <p:sldId id="277" r:id="rId22"/>
    <p:sldId id="278" r:id="rId23"/>
    <p:sldId id="269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E017-E420-4354-802C-FED4C88632D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B09D-0CCE-4D4B-AD93-A781C3E3E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E017-E420-4354-802C-FED4C88632D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B09D-0CCE-4D4B-AD93-A781C3E3E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E017-E420-4354-802C-FED4C88632D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B09D-0CCE-4D4B-AD93-A781C3E3E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E017-E420-4354-802C-FED4C88632D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B09D-0CCE-4D4B-AD93-A781C3E3EB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E017-E420-4354-802C-FED4C88632D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B09D-0CCE-4D4B-AD93-A781C3E3E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E017-E420-4354-802C-FED4C88632D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B09D-0CCE-4D4B-AD93-A781C3E3EB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E017-E420-4354-802C-FED4C88632D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B09D-0CCE-4D4B-AD93-A781C3E3E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E017-E420-4354-802C-FED4C88632D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B09D-0CCE-4D4B-AD93-A781C3E3E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E017-E420-4354-802C-FED4C88632D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B09D-0CCE-4D4B-AD93-A781C3E3E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E017-E420-4354-802C-FED4C88632D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B09D-0CCE-4D4B-AD93-A781C3E3EBE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E017-E420-4354-802C-FED4C88632D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B09D-0CCE-4D4B-AD93-A781C3E3EBE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3DAE017-E420-4354-802C-FED4C88632D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A75B09D-0CCE-4D4B-AD93-A781C3E3EBE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ructables.com/" TargetMode="External"/><Relationship Id="rId2" Type="http://schemas.openxmlformats.org/officeDocument/2006/relationships/hyperlink" Target="http://www.arduino.cc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kezine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5448" y="1219200"/>
            <a:ext cx="5444119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/>
              <a:t>A Quick Introduction to </a:t>
            </a:r>
            <a:endParaRPr lang="en-US" sz="4000" b="1" dirty="0" smtClean="0"/>
          </a:p>
          <a:p>
            <a:pPr algn="ctr"/>
            <a:r>
              <a:rPr lang="en-US" sz="4000" b="1" dirty="0" smtClean="0"/>
              <a:t>Arduino </a:t>
            </a:r>
            <a:r>
              <a:rPr lang="en-US" sz="4000" b="1" dirty="0"/>
              <a:t>and </a:t>
            </a:r>
            <a:r>
              <a:rPr lang="en-US" sz="4000" b="1" dirty="0" smtClean="0"/>
              <a:t>Sensors</a:t>
            </a:r>
          </a:p>
          <a:p>
            <a:pPr algn="ctr"/>
            <a:endParaRPr lang="en-US" sz="4000" b="1" dirty="0"/>
          </a:p>
          <a:p>
            <a:pPr algn="ctr"/>
            <a:endParaRPr lang="en-US" sz="4000" b="1" dirty="0" smtClean="0"/>
          </a:p>
          <a:p>
            <a:pPr algn="ctr"/>
            <a:r>
              <a:rPr lang="en-US" sz="3200" b="1" dirty="0" smtClean="0"/>
              <a:t>Philip C. Fulmer, PhD, CHP</a:t>
            </a:r>
          </a:p>
          <a:p>
            <a:pPr algn="ctr"/>
            <a:r>
              <a:rPr lang="en-US" sz="3200" b="1" dirty="0" smtClean="0"/>
              <a:t>Francis Marion University</a:t>
            </a:r>
          </a:p>
          <a:p>
            <a:pPr algn="ctr"/>
            <a:r>
              <a:rPr lang="en-US" sz="3200" b="1" dirty="0" smtClean="0"/>
              <a:t>Florence, SC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7375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86000"/>
            <a:ext cx="4080933" cy="4343400"/>
          </a:xfrm>
        </p:spPr>
        <p:txBody>
          <a:bodyPr/>
          <a:lstStyle/>
          <a:p>
            <a:r>
              <a:rPr lang="en-US" dirty="0" smtClean="0"/>
              <a:t>LEDs….</a:t>
            </a:r>
            <a:r>
              <a:rPr lang="en-US" u="sng" dirty="0" smtClean="0"/>
              <a:t>lots</a:t>
            </a:r>
            <a:r>
              <a:rPr lang="en-US" dirty="0" smtClean="0"/>
              <a:t> of LEDs with variety of colors (be sure to also acquire lots of current-limiting resistors)</a:t>
            </a:r>
          </a:p>
          <a:p>
            <a:r>
              <a:rPr lang="en-US" dirty="0" smtClean="0"/>
              <a:t>Good for blinking, dimming using PWM, “Knight Rider” effect with 8 or more LEDs, strobe effects, etc.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Some Good Components to Start With?</a:t>
            </a:r>
            <a:endParaRPr lang="en-US" dirty="0"/>
          </a:p>
        </p:txBody>
      </p:sp>
      <p:pic>
        <p:nvPicPr>
          <p:cNvPr id="1026" name="Picture 2" descr="http://cdn.shopify.com/s/files/1/0243/7593/products/MKEE7-2_grande.jpg?v=14048044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60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610599" cy="5105400"/>
          </a:xfrm>
        </p:spPr>
        <p:txBody>
          <a:bodyPr/>
          <a:lstStyle/>
          <a:p>
            <a:r>
              <a:rPr lang="en-US" dirty="0" smtClean="0"/>
              <a:t>LCD Screen with backlight (16x2 is common and teaches the complications of textual display)</a:t>
            </a:r>
          </a:p>
          <a:p>
            <a:r>
              <a:rPr lang="en-US" dirty="0" smtClean="0"/>
              <a:t>The parallel version uses 4 digital pins for display</a:t>
            </a:r>
          </a:p>
          <a:p>
            <a:r>
              <a:rPr lang="en-US" dirty="0" smtClean="0"/>
              <a:t>Instructions for how to connect is built in as a sample “sketch” in the Arduino </a:t>
            </a:r>
          </a:p>
          <a:p>
            <a:r>
              <a:rPr lang="en-US" dirty="0" smtClean="0"/>
              <a:t>Students get a </a:t>
            </a:r>
            <a:r>
              <a:rPr lang="en-US" u="sng" dirty="0" smtClean="0"/>
              <a:t>huge</a:t>
            </a:r>
            <a:r>
              <a:rPr lang="en-US" dirty="0" smtClean="0"/>
              <a:t> degree of satisfaction from transmitting text to the LCD screen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Some Good Components to Start With?</a:t>
            </a:r>
            <a:endParaRPr lang="en-US" dirty="0"/>
          </a:p>
        </p:txBody>
      </p:sp>
      <p:pic>
        <p:nvPicPr>
          <p:cNvPr id="2050" name="Picture 2" descr="http://cdn.instructables.com/FOW/7UVB/H8I44EG4/FOW7UVBH8I44EG4.MEDIU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4" b="25058"/>
          <a:stretch/>
        </p:blipFill>
        <p:spPr bwMode="auto">
          <a:xfrm>
            <a:off x="3681382" y="4114800"/>
            <a:ext cx="504351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6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2" b="4946"/>
          <a:stretch/>
        </p:blipFill>
        <p:spPr>
          <a:xfrm>
            <a:off x="304800" y="381000"/>
            <a:ext cx="5297979" cy="5985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Arrow Connector 3"/>
          <p:cNvCxnSpPr/>
          <p:nvPr/>
        </p:nvCxnSpPr>
        <p:spPr>
          <a:xfrm flipH="1">
            <a:off x="3962400" y="2400300"/>
            <a:ext cx="2743200" cy="114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58000" y="19812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Current-limiting resistors for RGB backlight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953790" y="2819400"/>
            <a:ext cx="352321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10516" y="3373693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k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r>
              <a:rPr lang="en-US" dirty="0" smtClean="0"/>
              <a:t> potentiometer to adjust screen contrast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76400"/>
            <a:ext cx="8381999" cy="4953000"/>
          </a:xfrm>
        </p:spPr>
        <p:txBody>
          <a:bodyPr/>
          <a:lstStyle/>
          <a:p>
            <a:r>
              <a:rPr lang="en-US" dirty="0" smtClean="0"/>
              <a:t>Basic temperature and/or humidity sensor</a:t>
            </a:r>
          </a:p>
          <a:p>
            <a:r>
              <a:rPr lang="en-US" dirty="0" smtClean="0"/>
              <a:t>DHT11 or DHT22 is a good entry-level choice</a:t>
            </a:r>
          </a:p>
          <a:p>
            <a:r>
              <a:rPr lang="en-US" dirty="0" smtClean="0"/>
              <a:t>Library can be downloaded and incorporated to give easy access to features of the sensor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Some Good Components to Start With?</a:t>
            </a:r>
            <a:endParaRPr lang="en-US" dirty="0"/>
          </a:p>
        </p:txBody>
      </p:sp>
      <p:pic>
        <p:nvPicPr>
          <p:cNvPr id="1026" name="Picture 2" descr="http://embedded-lab.com/blog/wp-content/uploads/2012/01/DHT11Senso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29000"/>
            <a:ext cx="5334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51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6021"/>
          <a:stretch/>
        </p:blipFill>
        <p:spPr>
          <a:xfrm>
            <a:off x="762000" y="304800"/>
            <a:ext cx="5568696" cy="5987845"/>
          </a:xfrm>
          <a:prstGeom prst="rect">
            <a:avLst/>
          </a:prstGeom>
        </p:spPr>
      </p:pic>
      <p:cxnSp>
        <p:nvCxnSpPr>
          <p:cNvPr id="4" name="Straight Arrow Connector 3"/>
          <p:cNvCxnSpPr>
            <a:stCxn id="6" idx="1"/>
          </p:cNvCxnSpPr>
          <p:nvPr/>
        </p:nvCxnSpPr>
        <p:spPr>
          <a:xfrm flipH="1">
            <a:off x="4385090" y="1299865"/>
            <a:ext cx="2244310" cy="8337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29400" y="8382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Current-limiting resistors for RGB backlight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257800" y="2357735"/>
            <a:ext cx="1905000" cy="1568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35761" y="2133600"/>
            <a:ext cx="200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DHT 11 Sensor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4480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2209799"/>
            <a:ext cx="4876800" cy="4628535"/>
          </a:xfrm>
        </p:spPr>
        <p:txBody>
          <a:bodyPr/>
          <a:lstStyle/>
          <a:p>
            <a:r>
              <a:rPr lang="en-US" dirty="0" smtClean="0"/>
              <a:t>Small servos</a:t>
            </a:r>
          </a:p>
          <a:p>
            <a:r>
              <a:rPr lang="en-US" dirty="0" smtClean="0"/>
              <a:t>Arduino can be used to position servo at a given angle for use in projects.</a:t>
            </a:r>
          </a:p>
          <a:p>
            <a:r>
              <a:rPr lang="en-US" dirty="0" smtClean="0"/>
              <a:t>Other sensors can be attached to the servo to add a layer of complexity</a:t>
            </a:r>
          </a:p>
          <a:p>
            <a:r>
              <a:rPr lang="en-US" dirty="0" smtClean="0"/>
              <a:t>Servo library included in Arduino IDE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Some Good Components to Start With?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3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0" t="19053" r="17258"/>
          <a:stretch/>
        </p:blipFill>
        <p:spPr>
          <a:xfrm>
            <a:off x="609600" y="609601"/>
            <a:ext cx="8151005" cy="5404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873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76400"/>
            <a:ext cx="8686799" cy="4953000"/>
          </a:xfrm>
        </p:spPr>
        <p:txBody>
          <a:bodyPr/>
          <a:lstStyle/>
          <a:p>
            <a:r>
              <a:rPr lang="en-US" dirty="0" smtClean="0"/>
              <a:t>Ultrasonic Ranger – uses ultrasonic waves to determine the distance between sensor and object based on time between emission of wave and echo of it.</a:t>
            </a:r>
          </a:p>
          <a:p>
            <a:r>
              <a:rPr lang="en-US" dirty="0" smtClean="0"/>
              <a:t>Good for introducing discussion of speed of sound variation with environmental conditions</a:t>
            </a:r>
          </a:p>
          <a:p>
            <a:r>
              <a:rPr lang="en-US" dirty="0" smtClean="0"/>
              <a:t>Calibration principles are easily discussed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Some Good Components to Start With?</a:t>
            </a:r>
            <a:endParaRPr lang="en-US" dirty="0"/>
          </a:p>
        </p:txBody>
      </p:sp>
      <p:pic>
        <p:nvPicPr>
          <p:cNvPr id="3074" name="Picture 2" descr="TE114-03.jpg (1200×728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19600"/>
            <a:ext cx="3886199" cy="235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10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28691"/>
            <a:ext cx="5223387" cy="5857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4" t="35760" r="27933" b="50114"/>
          <a:stretch/>
        </p:blipFill>
        <p:spPr>
          <a:xfrm>
            <a:off x="6346723" y="279136"/>
            <a:ext cx="2438400" cy="337846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7955280" y="2514600"/>
            <a:ext cx="274320" cy="2286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4114800" y="3276600"/>
            <a:ext cx="4114800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11499" y="4800600"/>
            <a:ext cx="2407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Laser pointer mounted on servo that aims at a target based on readings of dual sonic rangers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295400" y="2514600"/>
            <a:ext cx="533400" cy="309716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828800" y="5105400"/>
            <a:ext cx="2438400" cy="50636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5796427"/>
            <a:ext cx="1828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Sonic Rangers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7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What Are Some Other Components That Are Relatively Easy to Use?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28600" y="1676400"/>
            <a:ext cx="8686799" cy="49530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128x64 Organic LED screen that can handle graphics as well as text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62731" r="28939" b="6863"/>
          <a:stretch/>
        </p:blipFill>
        <p:spPr>
          <a:xfrm>
            <a:off x="838200" y="2743200"/>
            <a:ext cx="3171342" cy="2737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9" t="60556" r="44265" b="8602"/>
          <a:stretch/>
        </p:blipFill>
        <p:spPr>
          <a:xfrm>
            <a:off x="5562600" y="2743200"/>
            <a:ext cx="2707069" cy="313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shopify.com/s/files/1/0243/7593/products/MakeV25_2500x2500_1024x1024.jpg?v=141202264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4" t="15676" r="24294" b="11139"/>
          <a:stretch/>
        </p:blipFill>
        <p:spPr bwMode="auto">
          <a:xfrm>
            <a:off x="2667000" y="95865"/>
            <a:ext cx="4750261" cy="676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8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What Are Some Other Components That Are Relatively Easy to Use?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28600" y="1676400"/>
            <a:ext cx="8686799" cy="49530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GPS Module that can be used for a variety of purposes such as triggering a response only when the user is standing in a particular location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6" t="16195" r="15908" b="15076"/>
          <a:stretch/>
        </p:blipFill>
        <p:spPr>
          <a:xfrm>
            <a:off x="3513464" y="2590800"/>
            <a:ext cx="5173336" cy="3830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7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What Are Some Other Components That Are Relatively Easy to Use?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28599" y="2286000"/>
            <a:ext cx="2819401" cy="41148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Mechanical or Solid-State Relay Boards to control alternating current loads of several amps</a:t>
            </a:r>
          </a:p>
          <a:p>
            <a:endParaRPr lang="en-US" dirty="0"/>
          </a:p>
        </p:txBody>
      </p:sp>
      <p:pic>
        <p:nvPicPr>
          <p:cNvPr id="1026" name="Picture 2" descr="CJRSLRB® 8-channel 5v Solid State Relay Module Board SSR for Arduino Uno Duemilanove AVR Mega2560 Mega1280 ARM DSP P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64" b="20395"/>
          <a:stretch/>
        </p:blipFill>
        <p:spPr bwMode="auto">
          <a:xfrm>
            <a:off x="4107178" y="4038600"/>
            <a:ext cx="4591758" cy="23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cx.images-amazon.com/images/I/71dSbBDm0PL._SL1100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6" b="31912"/>
          <a:stretch/>
        </p:blipFill>
        <p:spPr bwMode="auto">
          <a:xfrm>
            <a:off x="4050736" y="1905000"/>
            <a:ext cx="4648200" cy="184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71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6781800" cy="508635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AC Outlets Controlled by Arduino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2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www.arduino.cc</a:t>
            </a:r>
            <a:r>
              <a:rPr lang="en-US" dirty="0" smtClean="0"/>
              <a:t>  :info on hardware, some libraries for sensors, the integrated development environment (IDE) and reference material on commands and structures </a:t>
            </a:r>
          </a:p>
          <a:p>
            <a:r>
              <a:rPr lang="en-US" dirty="0" smtClean="0">
                <a:hlinkClick r:id="rId3"/>
              </a:rPr>
              <a:t>www.instructables.com</a:t>
            </a:r>
            <a:r>
              <a:rPr lang="en-US" dirty="0" smtClean="0"/>
              <a:t>  :  info on DIY projects prepared by others</a:t>
            </a:r>
          </a:p>
          <a:p>
            <a:r>
              <a:rPr lang="en-US" dirty="0" smtClean="0">
                <a:hlinkClick r:id="rId4"/>
              </a:rPr>
              <a:t>www.makezine.com</a:t>
            </a:r>
            <a:r>
              <a:rPr lang="en-US" dirty="0" smtClean="0"/>
              <a:t> : Home of </a:t>
            </a:r>
            <a:r>
              <a:rPr lang="en-US" i="1" dirty="0" smtClean="0"/>
              <a:t>Make</a:t>
            </a:r>
            <a:r>
              <a:rPr lang="en-US" dirty="0" smtClean="0"/>
              <a:t> Magazine, which has lots of Arduino projects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Recommended Books</a:t>
            </a:r>
            <a:endParaRPr lang="en-US" dirty="0"/>
          </a:p>
        </p:txBody>
      </p:sp>
      <p:pic>
        <p:nvPicPr>
          <p:cNvPr id="1026" name="Picture 2" descr="http://ecx.images-amazon.com/images/I/514CnlN6uSL._SX322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2362200" cy="36380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cx.images-amazon.com/images/I/51uCx2ShUVL._SX376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50970"/>
            <a:ext cx="2787154" cy="36793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cx.images-amazon.com/images/I/51soPIyacSL._SX394_BO1,204,203,200_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4" b="2518"/>
          <a:stretch/>
        </p:blipFill>
        <p:spPr bwMode="auto">
          <a:xfrm>
            <a:off x="5867400" y="1350970"/>
            <a:ext cx="3099911" cy="366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297269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By</a:t>
            </a:r>
          </a:p>
          <a:p>
            <a:pPr algn="ctr"/>
            <a:r>
              <a:rPr lang="en-US" sz="2400" dirty="0" smtClean="0"/>
              <a:t>Simon Monk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184277" y="5311737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By</a:t>
            </a:r>
          </a:p>
          <a:p>
            <a:pPr algn="ctr"/>
            <a:r>
              <a:rPr lang="en-US" sz="2400" dirty="0" smtClean="0"/>
              <a:t>John </a:t>
            </a:r>
            <a:r>
              <a:rPr lang="en-US" sz="2400" dirty="0" err="1" smtClean="0"/>
              <a:t>Boxall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388655" y="53340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By</a:t>
            </a:r>
          </a:p>
          <a:p>
            <a:pPr algn="ctr"/>
            <a:r>
              <a:rPr lang="en-US" sz="2400" dirty="0" smtClean="0"/>
              <a:t>Jeremy Blum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87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76400"/>
            <a:ext cx="7408333" cy="3450696"/>
          </a:xfrm>
        </p:spPr>
        <p:txBody>
          <a:bodyPr>
            <a:noAutofit/>
          </a:bodyPr>
          <a:lstStyle/>
          <a:p>
            <a:r>
              <a:rPr lang="en-US" sz="2800" dirty="0" smtClean="0"/>
              <a:t>Physical Computing – using components that can interact with people and with the world around us</a:t>
            </a:r>
          </a:p>
          <a:p>
            <a:r>
              <a:rPr lang="en-US" sz="2800" dirty="0" smtClean="0"/>
              <a:t>The Arduino was </a:t>
            </a:r>
            <a:r>
              <a:rPr lang="en-US" sz="2800" u="sng" dirty="0" smtClean="0"/>
              <a:t>originally</a:t>
            </a:r>
            <a:r>
              <a:rPr lang="en-US" sz="2800" dirty="0" smtClean="0"/>
              <a:t> developed for artists and designers to prototype interactive displays</a:t>
            </a:r>
          </a:p>
          <a:p>
            <a:pPr lvl="1"/>
            <a:r>
              <a:rPr lang="en-US" sz="2800" dirty="0" smtClean="0"/>
              <a:t>Developed for non-scientists</a:t>
            </a:r>
          </a:p>
          <a:p>
            <a:pPr lvl="1"/>
            <a:r>
              <a:rPr lang="en-US" sz="2800" dirty="0" smtClean="0"/>
              <a:t>Minimalist programming</a:t>
            </a:r>
          </a:p>
          <a:p>
            <a:pPr lvl="1"/>
            <a:r>
              <a:rPr lang="en-US" sz="2800" dirty="0" smtClean="0"/>
              <a:t>“Forgiving” circuitry that can handle a wide variety of wiring errors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Was Arduino Developed?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7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31868" r="12269" b="13407"/>
          <a:stretch/>
        </p:blipFill>
        <p:spPr bwMode="auto">
          <a:xfrm>
            <a:off x="597310" y="1088886"/>
            <a:ext cx="7757160" cy="379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3" t="45853" r="13614" b="27073"/>
          <a:stretch/>
        </p:blipFill>
        <p:spPr bwMode="auto">
          <a:xfrm>
            <a:off x="631476" y="4724400"/>
            <a:ext cx="7713407" cy="187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3810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Different Varieties of Arduino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638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duino.cc/en/uploads/Main/ArduinoUno_R3_Fro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887" y="2130805"/>
            <a:ext cx="4114800" cy="284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56691" y="2558308"/>
            <a:ext cx="1916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Garamond" pitchFamily="18" charset="0"/>
              </a:rPr>
              <a:t>Arduino Uno Revision 3</a:t>
            </a:r>
            <a:endParaRPr lang="en-US" sz="3200" b="1" dirty="0">
              <a:solidFill>
                <a:srgbClr val="00B050"/>
              </a:solidFill>
              <a:latin typeface="Garamond" pitchFamily="18" charset="0"/>
            </a:endParaRPr>
          </a:p>
        </p:txBody>
      </p:sp>
      <p:sp>
        <p:nvSpPr>
          <p:cNvPr id="4" name="Left Brace 3"/>
          <p:cNvSpPr/>
          <p:nvPr/>
        </p:nvSpPr>
        <p:spPr>
          <a:xfrm rot="16200000">
            <a:off x="4790236" y="4593589"/>
            <a:ext cx="254434" cy="10668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5869953" y="4707889"/>
            <a:ext cx="254434" cy="88856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5400000">
            <a:off x="5018836" y="646154"/>
            <a:ext cx="254434" cy="25908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2422452" y="4145913"/>
            <a:ext cx="254434" cy="88856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2235344" y="2511805"/>
            <a:ext cx="254434" cy="88856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304800" y="2479034"/>
            <a:ext cx="2333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USB connection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05580" y="3945948"/>
            <a:ext cx="21938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7-12 volt input power (9v is common)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191001" y="5275198"/>
            <a:ext cx="1271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Power pins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450852" y="5243884"/>
            <a:ext cx="24642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Analog input / Digital input or output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735082" y="609600"/>
            <a:ext cx="6821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Digital Input / Digital output</a:t>
            </a:r>
          </a:p>
          <a:p>
            <a:pPr algn="ctr"/>
            <a:r>
              <a:rPr lang="en-US" sz="2800" dirty="0" smtClean="0"/>
              <a:t>(PWM on pins 3, 5, 6, 9, 10, 11)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08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295400"/>
            <a:ext cx="7408333" cy="3450696"/>
          </a:xfrm>
        </p:spPr>
        <p:txBody>
          <a:bodyPr>
            <a:noAutofit/>
          </a:bodyPr>
          <a:lstStyle/>
          <a:p>
            <a:r>
              <a:rPr lang="en-US" sz="2800" dirty="0" smtClean="0"/>
              <a:t>Introductory electronics (voltage, current, resistance)</a:t>
            </a:r>
          </a:p>
          <a:p>
            <a:r>
              <a:rPr lang="en-US" sz="2800" dirty="0" smtClean="0"/>
              <a:t>How sensors and actuators work</a:t>
            </a:r>
          </a:p>
          <a:p>
            <a:r>
              <a:rPr lang="en-US" sz="2800" dirty="0" smtClean="0"/>
              <a:t>Rudimentary programming</a:t>
            </a:r>
          </a:p>
          <a:p>
            <a:r>
              <a:rPr lang="en-US" sz="2800" dirty="0" smtClean="0"/>
              <a:t>Design of basic scientific equipment</a:t>
            </a:r>
          </a:p>
          <a:p>
            <a:r>
              <a:rPr lang="en-US" sz="2800" dirty="0" smtClean="0"/>
              <a:t>Troubleshooting</a:t>
            </a:r>
          </a:p>
          <a:p>
            <a:r>
              <a:rPr lang="en-US" sz="2800" dirty="0" smtClean="0"/>
              <a:t>Challenges of communicating with users through a project (e.g., messages, formatting numbers, ease of use, etc.)</a:t>
            </a:r>
          </a:p>
          <a:p>
            <a:r>
              <a:rPr lang="en-US" sz="2800" dirty="0" smtClean="0"/>
              <a:t>Statistics and variation in data gathering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38328"/>
            <a:ext cx="8534400" cy="12527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Can Arduino Uno Be Used To Teach?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838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Quickly able to prototype a working project</a:t>
            </a:r>
          </a:p>
          <a:p>
            <a:r>
              <a:rPr lang="en-US" sz="2800" dirty="0" smtClean="0"/>
              <a:t>Able to produce a working computer program</a:t>
            </a:r>
          </a:p>
          <a:p>
            <a:r>
              <a:rPr lang="en-US" sz="2800" dirty="0" smtClean="0"/>
              <a:t>The tactile “feel” of assembling a project is very rewarding; making something that </a:t>
            </a:r>
            <a:r>
              <a:rPr lang="en-US" sz="2800" u="sng" dirty="0" smtClean="0"/>
              <a:t>works</a:t>
            </a:r>
            <a:endParaRPr lang="en-US" sz="2800" dirty="0" smtClean="0"/>
          </a:p>
          <a:p>
            <a:r>
              <a:rPr lang="en-US" sz="2800" dirty="0" smtClean="0"/>
              <a:t>FINALLY understanding that a scientific instrument is only as good as its design and calibration</a:t>
            </a:r>
          </a:p>
          <a:p>
            <a:r>
              <a:rPr lang="en-US" sz="2800" dirty="0" smtClean="0"/>
              <a:t>Get to troubleshoot circuits under the tutelage of the instructor to develop a logical, orderly method.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Students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77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257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 smtClean="0"/>
              <a:t>Philosophical Approach</a:t>
            </a:r>
          </a:p>
          <a:p>
            <a:r>
              <a:rPr lang="en-US" sz="3200" dirty="0" smtClean="0"/>
              <a:t>It is physically impossible to teach students a comprehensive course in electronics in a single semester</a:t>
            </a:r>
          </a:p>
          <a:p>
            <a:r>
              <a:rPr lang="en-US" sz="3200" dirty="0" smtClean="0"/>
              <a:t>The purpose of our electronics course is to teach the basics of instrument design, function, and troubleshooting </a:t>
            </a:r>
          </a:p>
          <a:p>
            <a:r>
              <a:rPr lang="en-US" sz="3200" dirty="0" smtClean="0"/>
              <a:t>It is important to teach students the basics of electronics and teach them how to </a:t>
            </a:r>
            <a:r>
              <a:rPr lang="en-US" sz="3200" u="sng" dirty="0" smtClean="0"/>
              <a:t>learn</a:t>
            </a:r>
            <a:r>
              <a:rPr lang="en-US" sz="3200" dirty="0" smtClean="0"/>
              <a:t> electronics on their own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Approach Have I Followed?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Start simple – build confidence with small projects before trying complex projects</a:t>
            </a:r>
          </a:p>
          <a:p>
            <a:r>
              <a:rPr lang="en-US" sz="3200" dirty="0" smtClean="0"/>
              <a:t>Introduce concept and then immediately do a project with it</a:t>
            </a:r>
          </a:p>
          <a:p>
            <a:r>
              <a:rPr lang="en-US" sz="3200" dirty="0" smtClean="0"/>
              <a:t>Use components that will capture the attention and imagination of the </a:t>
            </a:r>
            <a:r>
              <a:rPr lang="en-US" sz="3200" u="sng" dirty="0" smtClean="0"/>
              <a:t>students</a:t>
            </a:r>
            <a:endParaRPr lang="en-US" sz="3200" dirty="0" smtClean="0"/>
          </a:p>
          <a:p>
            <a:r>
              <a:rPr lang="en-US" sz="3200" dirty="0" smtClean="0"/>
              <a:t>Use new projects to build on previous projects</a:t>
            </a:r>
          </a:p>
          <a:p>
            <a:r>
              <a:rPr lang="en-US" sz="3200" dirty="0" smtClean="0"/>
              <a:t>Create a “problem” for students to solve that THEY will see as practical but not overly complicated</a:t>
            </a:r>
          </a:p>
          <a:p>
            <a:r>
              <a:rPr lang="en-US" sz="3200" dirty="0" smtClean="0"/>
              <a:t>Teach students how to search for needed information from datasheets (e.g., tolerances, current limits, etc.) from the internet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Approach Have I Followed?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63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1263</TotalTime>
  <Words>847</Words>
  <Application>Microsoft Office PowerPoint</Application>
  <PresentationFormat>On-screen Show (4:3)</PresentationFormat>
  <Paragraphs>94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Waveform</vt:lpstr>
      <vt:lpstr>PowerPoint Presentation</vt:lpstr>
      <vt:lpstr>PowerPoint Presentation</vt:lpstr>
      <vt:lpstr>Why Was Arduino Developed?</vt:lpstr>
      <vt:lpstr>PowerPoint Presentation</vt:lpstr>
      <vt:lpstr>PowerPoint Presentation</vt:lpstr>
      <vt:lpstr>What Can Arduino Uno Be Used To Teach?</vt:lpstr>
      <vt:lpstr>What Can Students Do?</vt:lpstr>
      <vt:lpstr>What Approach Have I Followed?</vt:lpstr>
      <vt:lpstr>What Approach Have I Followed?</vt:lpstr>
      <vt:lpstr>What Are Some Good Components to Start With?</vt:lpstr>
      <vt:lpstr>What Are Some Good Components to Start With?</vt:lpstr>
      <vt:lpstr>PowerPoint Presentation</vt:lpstr>
      <vt:lpstr>What Are Some Good Components to Start With?</vt:lpstr>
      <vt:lpstr>PowerPoint Presentation</vt:lpstr>
      <vt:lpstr>What Are Some Good Components to Start With?</vt:lpstr>
      <vt:lpstr>PowerPoint Presentation</vt:lpstr>
      <vt:lpstr>What Are Some Good Components to Start With?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Recommended Books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</dc:creator>
  <cp:lastModifiedBy>Philip</cp:lastModifiedBy>
  <cp:revision>52</cp:revision>
  <dcterms:created xsi:type="dcterms:W3CDTF">2015-12-30T16:28:44Z</dcterms:created>
  <dcterms:modified xsi:type="dcterms:W3CDTF">2016-01-12T20:23:50Z</dcterms:modified>
</cp:coreProperties>
</file>